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7" r:id="rId1"/>
  </p:sldMasterIdLst>
  <p:sldIdLst>
    <p:sldId id="256" r:id="rId2"/>
    <p:sldId id="269" r:id="rId3"/>
    <p:sldId id="268" r:id="rId4"/>
    <p:sldId id="267" r:id="rId5"/>
    <p:sldId id="257" r:id="rId6"/>
    <p:sldId id="258" r:id="rId7"/>
    <p:sldId id="259" r:id="rId8"/>
    <p:sldId id="260" r:id="rId9"/>
    <p:sldId id="261" r:id="rId10"/>
    <p:sldId id="262" r:id="rId11"/>
    <p:sldId id="263" r:id="rId12"/>
    <p:sldId id="264" r:id="rId13"/>
    <p:sldId id="265" r:id="rId14"/>
    <p:sldId id="266" r:id="rId1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82" d="100"/>
          <a:sy n="82" d="100"/>
        </p:scale>
        <p:origin x="-1000"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printerSettings" Target="printerSettings/printerSettings1.bin"/><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30E2307-1E40-4E12-8716-25BFDA8E7013}" type="datetime1">
              <a:rPr lang="en-US" smtClean="0"/>
              <a:pPr/>
              <a:t>9/16/15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C4AEAD-957F-CE45-A8C0-6766CBD909B6}" type="datetimeFigureOut">
              <a:rPr lang="en-US" smtClean="0"/>
              <a:t>9/16/15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3DBDEE-381A-DE4A-9D89-F24996BF3AC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1C4AEAD-957F-CE45-A8C0-6766CBD909B6}" type="datetimeFigureOut">
              <a:rPr lang="en-US" smtClean="0"/>
              <a:t>9/16/15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3DBDEE-381A-DE4A-9D89-F24996BF3AC7}"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1C4AEAD-957F-CE45-A8C0-6766CBD909B6}" type="datetimeFigureOut">
              <a:rPr lang="en-US" smtClean="0"/>
              <a:t>9/16/15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43DBDEE-381A-DE4A-9D89-F24996BF3AC7}"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B8AEBBE-F8B2-42CF-9895-E86A608384EB}" type="datetime1">
              <a:rPr lang="en-US" smtClean="0"/>
              <a:pPr/>
              <a:t>9/16/15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87D7A59-36E2-48B9-B146-C1E59501F63F}"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A1C4AEAD-957F-CE45-A8C0-6766CBD909B6}" type="datetimeFigureOut">
              <a:rPr lang="en-US" smtClean="0"/>
              <a:t>9/16/15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3DBDEE-381A-DE4A-9D89-F24996BF3AC7}"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A1C4AEAD-957F-CE45-A8C0-6766CBD909B6}" type="datetimeFigureOut">
              <a:rPr lang="en-US" smtClean="0"/>
              <a:t>9/16/15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43DBDEE-381A-DE4A-9D89-F24996BF3AC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1C4AEAD-957F-CE45-A8C0-6766CBD909B6}" type="datetimeFigureOut">
              <a:rPr lang="en-US" smtClean="0"/>
              <a:t>9/16/15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43DBDEE-381A-DE4A-9D89-F24996BF3AC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A1C4AEAD-957F-CE45-A8C0-6766CBD909B6}" type="datetimeFigureOut">
              <a:rPr lang="en-US" smtClean="0"/>
              <a:t>9/16/15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43DBDEE-381A-DE4A-9D89-F24996BF3AC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1C4AEAD-957F-CE45-A8C0-6766CBD909B6}" type="datetimeFigureOut">
              <a:rPr lang="en-US" smtClean="0"/>
              <a:t>9/16/15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3DBDEE-381A-DE4A-9D89-F24996BF3AC7}"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1C4AEAD-957F-CE45-A8C0-6766CBD909B6}" type="datetimeFigureOut">
              <a:rPr lang="en-US" smtClean="0"/>
              <a:t>9/16/15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43DBDEE-381A-DE4A-9D89-F24996BF3AC7}"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A1C4AEAD-957F-CE45-A8C0-6766CBD909B6}" type="datetimeFigureOut">
              <a:rPr lang="en-US" smtClean="0"/>
              <a:t>9/16/15</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843DBDEE-381A-DE4A-9D89-F24996BF3AC7}"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826227"/>
            <a:ext cx="7772400" cy="1470025"/>
          </a:xfrm>
        </p:spPr>
        <p:txBody>
          <a:bodyPr>
            <a:noAutofit/>
          </a:bodyPr>
          <a:lstStyle/>
          <a:p>
            <a:r>
              <a:rPr lang="en-US" sz="8800" dirty="0" smtClean="0"/>
              <a:t>MS</a:t>
            </a:r>
            <a:br>
              <a:rPr lang="en-US" sz="8800" dirty="0" smtClean="0"/>
            </a:br>
            <a:r>
              <a:rPr lang="en-US" sz="8800" dirty="0" smtClean="0"/>
              <a:t>END OF THE YEAR TRIP</a:t>
            </a:r>
            <a:endParaRPr lang="en-US" sz="8800" dirty="0"/>
          </a:p>
        </p:txBody>
      </p:sp>
      <p:sp>
        <p:nvSpPr>
          <p:cNvPr id="3" name="Subtitle 2"/>
          <p:cNvSpPr>
            <a:spLocks noGrp="1"/>
          </p:cNvSpPr>
          <p:nvPr>
            <p:ph type="subTitle" idx="1"/>
          </p:nvPr>
        </p:nvSpPr>
        <p:spPr>
          <a:xfrm>
            <a:off x="1371600" y="4512422"/>
            <a:ext cx="6400800" cy="1752600"/>
          </a:xfrm>
        </p:spPr>
        <p:txBody>
          <a:bodyPr>
            <a:normAutofit/>
          </a:bodyPr>
          <a:lstStyle/>
          <a:p>
            <a:r>
              <a:rPr lang="en-US" sz="4800" b="1" dirty="0" smtClean="0">
                <a:solidFill>
                  <a:srgbClr val="000000"/>
                </a:solidFill>
              </a:rPr>
              <a:t>SY 2015-2016</a:t>
            </a:r>
            <a:endParaRPr lang="en-US" sz="4800" b="1" dirty="0">
              <a:solidFill>
                <a:srgbClr val="000000"/>
              </a:solidFill>
            </a:endParaRPr>
          </a:p>
        </p:txBody>
      </p:sp>
    </p:spTree>
    <p:extLst>
      <p:ext uri="{BB962C8B-B14F-4D97-AF65-F5344CB8AC3E}">
        <p14:creationId xmlns:p14="http://schemas.microsoft.com/office/powerpoint/2010/main" val="305814957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69522"/>
            <a:ext cx="8229600" cy="4525963"/>
          </a:xfrm>
        </p:spPr>
        <p:txBody>
          <a:bodyPr>
            <a:normAutofit/>
          </a:bodyPr>
          <a:lstStyle/>
          <a:p>
            <a:pPr lvl="0"/>
            <a:r>
              <a:rPr lang="en-US" sz="2400" dirty="0" smtClean="0"/>
              <a:t>Admission </a:t>
            </a:r>
            <a:r>
              <a:rPr lang="en-US" sz="2400" dirty="0"/>
              <a:t>to the National Constitution Center. The Constitution Center brings the United States Constitution to life by hosting interactive exhibitions and constitutional conversations and inspires active citizenship by celebrating the American constitutional tradition.</a:t>
            </a:r>
          </a:p>
          <a:p>
            <a:endParaRPr lang="en-US" sz="2400" dirty="0"/>
          </a:p>
        </p:txBody>
      </p:sp>
      <p:pic>
        <p:nvPicPr>
          <p:cNvPr id="5" name="Picture 4"/>
          <p:cNvPicPr>
            <a:picLocks noChangeAspect="1"/>
          </p:cNvPicPr>
          <p:nvPr/>
        </p:nvPicPr>
        <p:blipFill>
          <a:blip r:embed="rId2"/>
          <a:stretch>
            <a:fillRect/>
          </a:stretch>
        </p:blipFill>
        <p:spPr>
          <a:xfrm>
            <a:off x="1426507" y="2557073"/>
            <a:ext cx="6744817" cy="4026832"/>
          </a:xfrm>
          <a:prstGeom prst="rect">
            <a:avLst/>
          </a:prstGeom>
        </p:spPr>
      </p:pic>
    </p:spTree>
    <p:extLst>
      <p:ext uri="{BB962C8B-B14F-4D97-AF65-F5344CB8AC3E}">
        <p14:creationId xmlns:p14="http://schemas.microsoft.com/office/powerpoint/2010/main" val="486688262"/>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620"/>
            <a:ext cx="8229600" cy="2035367"/>
          </a:xfrm>
        </p:spPr>
        <p:txBody>
          <a:bodyPr>
            <a:normAutofit/>
          </a:bodyPr>
          <a:lstStyle/>
          <a:p>
            <a:pPr lvl="0"/>
            <a:r>
              <a:rPr lang="en-US" dirty="0" smtClean="0"/>
              <a:t>Enjoy </a:t>
            </a:r>
            <a:r>
              <a:rPr lang="en-US" dirty="0"/>
              <a:t>free time at Hershey Chocolate World.</a:t>
            </a:r>
          </a:p>
          <a:p>
            <a:pPr lvl="0"/>
            <a:r>
              <a:rPr lang="en-US" dirty="0"/>
              <a:t>Admission to Hershey Park. Your admission includes all rides, shows, and attractions</a:t>
            </a:r>
            <a:r>
              <a:rPr lang="en-US" dirty="0" smtClean="0"/>
              <a:t>.</a:t>
            </a:r>
            <a:endParaRPr lang="en-US" dirty="0"/>
          </a:p>
        </p:txBody>
      </p:sp>
      <p:pic>
        <p:nvPicPr>
          <p:cNvPr id="5" name="Picture 4"/>
          <p:cNvPicPr>
            <a:picLocks noChangeAspect="1"/>
          </p:cNvPicPr>
          <p:nvPr/>
        </p:nvPicPr>
        <p:blipFill>
          <a:blip r:embed="rId2"/>
          <a:stretch>
            <a:fillRect/>
          </a:stretch>
        </p:blipFill>
        <p:spPr>
          <a:xfrm>
            <a:off x="5008197" y="2731024"/>
            <a:ext cx="4135803" cy="2865753"/>
          </a:xfrm>
          <a:prstGeom prst="rect">
            <a:avLst/>
          </a:prstGeom>
        </p:spPr>
      </p:pic>
      <p:pic>
        <p:nvPicPr>
          <p:cNvPr id="6" name="Picture 5"/>
          <p:cNvPicPr>
            <a:picLocks noChangeAspect="1"/>
          </p:cNvPicPr>
          <p:nvPr/>
        </p:nvPicPr>
        <p:blipFill>
          <a:blip r:embed="rId3"/>
          <a:stretch>
            <a:fillRect/>
          </a:stretch>
        </p:blipFill>
        <p:spPr>
          <a:xfrm>
            <a:off x="0" y="2296146"/>
            <a:ext cx="4886492" cy="3762599"/>
          </a:xfrm>
          <a:prstGeom prst="rect">
            <a:avLst/>
          </a:prstGeom>
        </p:spPr>
      </p:pic>
    </p:spTree>
    <p:extLst>
      <p:ext uri="{BB962C8B-B14F-4D97-AF65-F5344CB8AC3E}">
        <p14:creationId xmlns:p14="http://schemas.microsoft.com/office/powerpoint/2010/main" val="1782264973"/>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9284"/>
            <a:ext cx="8229600" cy="4525963"/>
          </a:xfrm>
        </p:spPr>
        <p:txBody>
          <a:bodyPr>
            <a:normAutofit/>
          </a:bodyPr>
          <a:lstStyle/>
          <a:p>
            <a:pPr lvl="0"/>
            <a:r>
              <a:rPr lang="en-US" dirty="0" smtClean="0"/>
              <a:t>Experience </a:t>
            </a:r>
            <a:r>
              <a:rPr lang="en-US" dirty="0"/>
              <a:t>Lancaster Country where people live the simple life. See how the Amish people                                                                                                                                                                        live without electricity, telephones, automobiles, and television. </a:t>
            </a:r>
          </a:p>
        </p:txBody>
      </p:sp>
      <p:pic>
        <p:nvPicPr>
          <p:cNvPr id="4" name="Picture 3"/>
          <p:cNvPicPr>
            <a:picLocks noChangeAspect="1"/>
          </p:cNvPicPr>
          <p:nvPr/>
        </p:nvPicPr>
        <p:blipFill>
          <a:blip r:embed="rId2"/>
          <a:stretch>
            <a:fillRect/>
          </a:stretch>
        </p:blipFill>
        <p:spPr>
          <a:xfrm>
            <a:off x="690965" y="2512181"/>
            <a:ext cx="7995835" cy="3997918"/>
          </a:xfrm>
          <a:prstGeom prst="rect">
            <a:avLst/>
          </a:prstGeom>
        </p:spPr>
      </p:pic>
    </p:spTree>
    <p:extLst>
      <p:ext uri="{BB962C8B-B14F-4D97-AF65-F5344CB8AC3E}">
        <p14:creationId xmlns:p14="http://schemas.microsoft.com/office/powerpoint/2010/main" val="260101990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99942"/>
            <a:ext cx="8229600" cy="4525963"/>
          </a:xfrm>
        </p:spPr>
        <p:txBody>
          <a:bodyPr>
            <a:normAutofit/>
          </a:bodyPr>
          <a:lstStyle/>
          <a:p>
            <a:pPr lvl="0"/>
            <a:r>
              <a:rPr lang="en-US" dirty="0" smtClean="0"/>
              <a:t>Tour </a:t>
            </a:r>
            <a:r>
              <a:rPr lang="en-US" dirty="0"/>
              <a:t>a farm, see the making of pretzels, and much more.</a:t>
            </a:r>
          </a:p>
          <a:p>
            <a:endParaRPr lang="en-US" dirty="0"/>
          </a:p>
        </p:txBody>
      </p:sp>
      <p:pic>
        <p:nvPicPr>
          <p:cNvPr id="5" name="Picture 4"/>
          <p:cNvPicPr>
            <a:picLocks noChangeAspect="1"/>
          </p:cNvPicPr>
          <p:nvPr/>
        </p:nvPicPr>
        <p:blipFill>
          <a:blip r:embed="rId2"/>
          <a:stretch>
            <a:fillRect/>
          </a:stretch>
        </p:blipFill>
        <p:spPr>
          <a:xfrm>
            <a:off x="1565679" y="1635254"/>
            <a:ext cx="6364014" cy="4773011"/>
          </a:xfrm>
          <a:prstGeom prst="rect">
            <a:avLst/>
          </a:prstGeom>
        </p:spPr>
      </p:pic>
    </p:spTree>
    <p:extLst>
      <p:ext uri="{BB962C8B-B14F-4D97-AF65-F5344CB8AC3E}">
        <p14:creationId xmlns:p14="http://schemas.microsoft.com/office/powerpoint/2010/main" val="137825721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1992" y="1565410"/>
            <a:ext cx="8229600" cy="765527"/>
          </a:xfrm>
        </p:spPr>
        <p:txBody>
          <a:bodyPr>
            <a:normAutofit/>
          </a:bodyPr>
          <a:lstStyle/>
          <a:p>
            <a:r>
              <a:rPr lang="en-US" sz="4000" dirty="0" smtClean="0"/>
              <a:t>$390 = For 3 days and 2 nights</a:t>
            </a:r>
          </a:p>
        </p:txBody>
      </p:sp>
      <p:sp>
        <p:nvSpPr>
          <p:cNvPr id="2" name="Title 1"/>
          <p:cNvSpPr>
            <a:spLocks noGrp="1"/>
          </p:cNvSpPr>
          <p:nvPr>
            <p:ph type="title"/>
          </p:nvPr>
        </p:nvSpPr>
        <p:spPr/>
        <p:txBody>
          <a:bodyPr>
            <a:normAutofit fontScale="90000"/>
          </a:bodyPr>
          <a:lstStyle/>
          <a:p>
            <a:r>
              <a:rPr lang="en-US" dirty="0" smtClean="0"/>
              <a:t>GRADE 7 AND 8 PAYMENT SCHEME</a:t>
            </a:r>
            <a:endParaRPr lang="en-US" dirty="0"/>
          </a:p>
        </p:txBody>
      </p:sp>
      <p:pic>
        <p:nvPicPr>
          <p:cNvPr id="5" name="Picture 4"/>
          <p:cNvPicPr>
            <a:picLocks noChangeAspect="1"/>
          </p:cNvPicPr>
          <p:nvPr/>
        </p:nvPicPr>
        <p:blipFill>
          <a:blip r:embed="rId2"/>
          <a:stretch>
            <a:fillRect/>
          </a:stretch>
        </p:blipFill>
        <p:spPr>
          <a:xfrm>
            <a:off x="243548" y="2661443"/>
            <a:ext cx="8830864" cy="3879097"/>
          </a:xfrm>
          <a:prstGeom prst="rect">
            <a:avLst/>
          </a:prstGeom>
        </p:spPr>
      </p:pic>
    </p:spTree>
    <p:extLst>
      <p:ext uri="{BB962C8B-B14F-4D97-AF65-F5344CB8AC3E}">
        <p14:creationId xmlns:p14="http://schemas.microsoft.com/office/powerpoint/2010/main" val="2103061557"/>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A028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51" y="231254"/>
            <a:ext cx="1941866" cy="2211870"/>
          </a:xfrm>
          <a:prstGeom prst="rect">
            <a:avLst/>
          </a:prstGeom>
        </p:spPr>
      </p:pic>
      <p:sp>
        <p:nvSpPr>
          <p:cNvPr id="3" name="Title 2"/>
          <p:cNvSpPr>
            <a:spLocks noGrp="1"/>
          </p:cNvSpPr>
          <p:nvPr>
            <p:ph type="title"/>
          </p:nvPr>
        </p:nvSpPr>
        <p:spPr/>
        <p:txBody>
          <a:bodyPr>
            <a:normAutofit/>
          </a:bodyPr>
          <a:lstStyle/>
          <a:p>
            <a:r>
              <a:rPr lang="en-US" dirty="0" smtClean="0"/>
              <a:t>GRADE 6 TRIP</a:t>
            </a:r>
            <a:endParaRPr lang="en-US" dirty="0"/>
          </a:p>
        </p:txBody>
      </p:sp>
      <p:sp>
        <p:nvSpPr>
          <p:cNvPr id="7" name="Content Placeholder 1"/>
          <p:cNvSpPr>
            <a:spLocks noGrp="1"/>
          </p:cNvSpPr>
          <p:nvPr>
            <p:ph idx="1"/>
          </p:nvPr>
        </p:nvSpPr>
        <p:spPr>
          <a:xfrm>
            <a:off x="201351" y="3000748"/>
            <a:ext cx="8942650" cy="2621960"/>
          </a:xfrm>
        </p:spPr>
        <p:txBody>
          <a:bodyPr>
            <a:noAutofit/>
          </a:bodyPr>
          <a:lstStyle/>
          <a:p>
            <a:r>
              <a:rPr lang="en-US" sz="5400" b="1" dirty="0" smtClean="0"/>
              <a:t>NATURE’S CLASSROOM</a:t>
            </a:r>
          </a:p>
          <a:p>
            <a:r>
              <a:rPr lang="en-US" sz="3200" dirty="0" smtClean="0"/>
              <a:t>FOCUS ON MATH, SCIENCE, TEAMBUILDING</a:t>
            </a:r>
          </a:p>
          <a:p>
            <a:r>
              <a:rPr lang="en-US" sz="3200" dirty="0"/>
              <a:t> </a:t>
            </a:r>
            <a:r>
              <a:rPr lang="en-US" sz="3200" dirty="0" smtClean="0"/>
              <a:t>MAY 16-20</a:t>
            </a:r>
            <a:r>
              <a:rPr lang="en-US" sz="3200" baseline="30000" dirty="0" smtClean="0"/>
              <a:t>TH</a:t>
            </a:r>
            <a:r>
              <a:rPr lang="en-US" sz="3200" dirty="0" smtClean="0"/>
              <a:t>, 2016</a:t>
            </a:r>
          </a:p>
          <a:p>
            <a:endParaRPr lang="en-US" sz="3200" dirty="0"/>
          </a:p>
        </p:txBody>
      </p:sp>
    </p:spTree>
    <p:extLst>
      <p:ext uri="{BB962C8B-B14F-4D97-AF65-F5344CB8AC3E}">
        <p14:creationId xmlns:p14="http://schemas.microsoft.com/office/powerpoint/2010/main" val="35682273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A028202.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51" y="231254"/>
            <a:ext cx="1941866" cy="2211870"/>
          </a:xfrm>
          <a:prstGeom prst="rect">
            <a:avLst/>
          </a:prstGeom>
        </p:spPr>
      </p:pic>
      <p:sp>
        <p:nvSpPr>
          <p:cNvPr id="2" name="Content Placeholder 1"/>
          <p:cNvSpPr>
            <a:spLocks noGrp="1"/>
          </p:cNvSpPr>
          <p:nvPr>
            <p:ph idx="1"/>
          </p:nvPr>
        </p:nvSpPr>
        <p:spPr>
          <a:xfrm>
            <a:off x="201351" y="2443124"/>
            <a:ext cx="8942650" cy="3450696"/>
          </a:xfrm>
        </p:spPr>
        <p:txBody>
          <a:bodyPr>
            <a:noAutofit/>
          </a:bodyPr>
          <a:lstStyle/>
          <a:p>
            <a:r>
              <a:rPr lang="en-US" sz="3200" dirty="0" smtClean="0"/>
              <a:t>2011-12 - </a:t>
            </a:r>
            <a:r>
              <a:rPr lang="en-US" sz="3200" dirty="0"/>
              <a:t>Social Studies and Culture: BOSTON</a:t>
            </a:r>
            <a:endParaRPr lang="en-US" sz="3200" dirty="0" smtClean="0"/>
          </a:p>
          <a:p>
            <a:r>
              <a:rPr lang="en-US" sz="3200" dirty="0" smtClean="0"/>
              <a:t>2012-13  </a:t>
            </a:r>
            <a:r>
              <a:rPr lang="en-US" sz="3200" dirty="0">
                <a:solidFill>
                  <a:srgbClr val="FF0000"/>
                </a:solidFill>
              </a:rPr>
              <a:t>Nature and Team Building : </a:t>
            </a:r>
            <a:r>
              <a:rPr lang="en-US" sz="3200" dirty="0" smtClean="0">
                <a:solidFill>
                  <a:srgbClr val="FF0000"/>
                </a:solidFill>
              </a:rPr>
              <a:t>QUINIPET </a:t>
            </a:r>
            <a:endParaRPr lang="en-US" sz="3200" dirty="0" smtClean="0"/>
          </a:p>
          <a:p>
            <a:r>
              <a:rPr lang="en-US" sz="3200" dirty="0" smtClean="0"/>
              <a:t>2013-14 – Social Studies and Culture: MARYLAND</a:t>
            </a:r>
          </a:p>
          <a:p>
            <a:r>
              <a:rPr lang="en-US" sz="3200" dirty="0" smtClean="0"/>
              <a:t>2014-15 – </a:t>
            </a:r>
            <a:r>
              <a:rPr lang="en-US" sz="3200" dirty="0" smtClean="0">
                <a:solidFill>
                  <a:srgbClr val="FF0000"/>
                </a:solidFill>
              </a:rPr>
              <a:t>Nature and Team Building : QUINIPET </a:t>
            </a:r>
          </a:p>
          <a:p>
            <a:r>
              <a:rPr lang="en-US" sz="3200" dirty="0" smtClean="0"/>
              <a:t>2015-16 - </a:t>
            </a:r>
            <a:r>
              <a:rPr lang="en-US" sz="3200" dirty="0"/>
              <a:t>Social Studies and Culture: </a:t>
            </a:r>
            <a:r>
              <a:rPr lang="en-US" sz="2800" dirty="0" smtClean="0"/>
              <a:t>PHILEDELPHIA</a:t>
            </a:r>
          </a:p>
          <a:p>
            <a:r>
              <a:rPr lang="en-US" sz="3200" dirty="0" smtClean="0"/>
              <a:t>2016-17 -</a:t>
            </a:r>
            <a:r>
              <a:rPr lang="en-US" sz="3200" dirty="0">
                <a:solidFill>
                  <a:srgbClr val="FF0000"/>
                </a:solidFill>
              </a:rPr>
              <a:t>Nature and Team Building : </a:t>
            </a:r>
            <a:r>
              <a:rPr lang="en-US" sz="3200" dirty="0" smtClean="0">
                <a:solidFill>
                  <a:srgbClr val="FF0000"/>
                </a:solidFill>
              </a:rPr>
              <a:t>QUINIPET </a:t>
            </a:r>
            <a:endParaRPr lang="en-US" sz="3200" dirty="0" smtClean="0"/>
          </a:p>
          <a:p>
            <a:r>
              <a:rPr lang="en-US" sz="3200" dirty="0" smtClean="0"/>
              <a:t>2017-18 - </a:t>
            </a:r>
            <a:r>
              <a:rPr lang="en-US" sz="3200" dirty="0"/>
              <a:t>Social Studies and Culture: </a:t>
            </a:r>
            <a:r>
              <a:rPr lang="en-US" sz="3200" dirty="0" smtClean="0"/>
              <a:t>???</a:t>
            </a:r>
            <a:endParaRPr lang="en-US" sz="3200" dirty="0"/>
          </a:p>
        </p:txBody>
      </p:sp>
      <p:sp>
        <p:nvSpPr>
          <p:cNvPr id="3" name="Title 2"/>
          <p:cNvSpPr>
            <a:spLocks noGrp="1"/>
          </p:cNvSpPr>
          <p:nvPr>
            <p:ph type="title"/>
          </p:nvPr>
        </p:nvSpPr>
        <p:spPr>
          <a:xfrm>
            <a:off x="457200" y="369308"/>
            <a:ext cx="8229600" cy="1252728"/>
          </a:xfrm>
        </p:spPr>
        <p:txBody>
          <a:bodyPr>
            <a:noAutofit/>
          </a:bodyPr>
          <a:lstStyle/>
          <a:p>
            <a:r>
              <a:rPr lang="en-US" sz="3600" b="1" dirty="0" smtClean="0"/>
              <a:t>LOOPED TRIPS FOR GRADES 7 AND 8</a:t>
            </a:r>
            <a:br>
              <a:rPr lang="en-US" sz="3600" b="1" dirty="0" smtClean="0"/>
            </a:br>
            <a:r>
              <a:rPr lang="en-US" sz="3600" b="1" dirty="0" smtClean="0"/>
              <a:t>MAY 18</a:t>
            </a:r>
            <a:r>
              <a:rPr lang="en-US" sz="3600" b="1" baseline="30000" dirty="0" smtClean="0"/>
              <a:t>TH</a:t>
            </a:r>
            <a:r>
              <a:rPr lang="en-US" sz="3600" b="1" dirty="0" smtClean="0"/>
              <a:t>-20</a:t>
            </a:r>
            <a:r>
              <a:rPr lang="en-US" sz="3600" b="1" baseline="30000" dirty="0" smtClean="0"/>
              <a:t>TH</a:t>
            </a:r>
            <a:r>
              <a:rPr lang="en-US" sz="3600" b="1" dirty="0" smtClean="0"/>
              <a:t/>
            </a:r>
            <a:br>
              <a:rPr lang="en-US" sz="3600" b="1" dirty="0" smtClean="0"/>
            </a:br>
            <a:r>
              <a:rPr lang="en-US" sz="3600" b="1" dirty="0" smtClean="0"/>
              <a:t>3 DAYS -2 NIGHTS</a:t>
            </a:r>
            <a:endParaRPr lang="en-US" sz="3600" b="1" dirty="0"/>
          </a:p>
        </p:txBody>
      </p:sp>
      <p:sp>
        <p:nvSpPr>
          <p:cNvPr id="5" name="Oval 4"/>
          <p:cNvSpPr/>
          <p:nvPr/>
        </p:nvSpPr>
        <p:spPr>
          <a:xfrm>
            <a:off x="0" y="4120239"/>
            <a:ext cx="9144001" cy="789950"/>
          </a:xfrm>
          <a:prstGeom prst="ellipse">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4396837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a:p>
        </p:txBody>
      </p:sp>
      <p:sp>
        <p:nvSpPr>
          <p:cNvPr id="2" name="Title 1"/>
          <p:cNvSpPr>
            <a:spLocks noGrp="1"/>
          </p:cNvSpPr>
          <p:nvPr>
            <p:ph type="title"/>
          </p:nvPr>
        </p:nvSpPr>
        <p:spPr/>
        <p:txBody>
          <a:bodyPr/>
          <a:lstStyle/>
          <a:p>
            <a:endParaRPr lang="en-US"/>
          </a:p>
        </p:txBody>
      </p:sp>
      <p:sp>
        <p:nvSpPr>
          <p:cNvPr id="4" name="Title 1"/>
          <p:cNvSpPr txBox="1">
            <a:spLocks/>
          </p:cNvSpPr>
          <p:nvPr/>
        </p:nvSpPr>
        <p:spPr>
          <a:xfrm>
            <a:off x="-723311" y="0"/>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b="1" smtClean="0">
                <a:solidFill>
                  <a:srgbClr val="FF0000"/>
                </a:solidFill>
              </a:rPr>
              <a:t>PHILADELPHIA</a:t>
            </a:r>
            <a:endParaRPr lang="en-US" b="1" dirty="0">
              <a:solidFill>
                <a:srgbClr val="FF0000"/>
              </a:solidFill>
            </a:endParaRPr>
          </a:p>
        </p:txBody>
      </p:sp>
      <p:pic>
        <p:nvPicPr>
          <p:cNvPr id="5" name="Picture 4"/>
          <p:cNvPicPr>
            <a:picLocks noChangeAspect="1"/>
          </p:cNvPicPr>
          <p:nvPr/>
        </p:nvPicPr>
        <p:blipFill>
          <a:blip r:embed="rId2"/>
          <a:stretch>
            <a:fillRect/>
          </a:stretch>
        </p:blipFill>
        <p:spPr>
          <a:xfrm>
            <a:off x="206372" y="1739504"/>
            <a:ext cx="6154735" cy="4842477"/>
          </a:xfrm>
          <a:prstGeom prst="rect">
            <a:avLst/>
          </a:prstGeom>
        </p:spPr>
      </p:pic>
      <p:pic>
        <p:nvPicPr>
          <p:cNvPr id="6" name="Picture 5"/>
          <p:cNvPicPr>
            <a:picLocks noChangeAspect="1"/>
          </p:cNvPicPr>
          <p:nvPr/>
        </p:nvPicPr>
        <p:blipFill>
          <a:blip r:embed="rId3"/>
          <a:stretch>
            <a:fillRect/>
          </a:stretch>
        </p:blipFill>
        <p:spPr>
          <a:xfrm>
            <a:off x="6461567" y="-276343"/>
            <a:ext cx="3993266" cy="6858000"/>
          </a:xfrm>
          <a:prstGeom prst="rect">
            <a:avLst/>
          </a:prstGeom>
        </p:spPr>
      </p:pic>
    </p:spTree>
    <p:extLst>
      <p:ext uri="{BB962C8B-B14F-4D97-AF65-F5344CB8AC3E}">
        <p14:creationId xmlns:p14="http://schemas.microsoft.com/office/powerpoint/2010/main" val="303181378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69420"/>
            <a:ext cx="8229600" cy="4525963"/>
          </a:xfrm>
        </p:spPr>
        <p:txBody>
          <a:bodyPr>
            <a:normAutofit/>
          </a:bodyPr>
          <a:lstStyle/>
          <a:p>
            <a:pPr lvl="0"/>
            <a:r>
              <a:rPr lang="en-US" sz="2800" dirty="0"/>
              <a:t>Round-trip transportation on only the finest and most modern motor coaches, all equipped with lavatory, reclining seats and climate control.</a:t>
            </a:r>
          </a:p>
          <a:p>
            <a:endParaRPr lang="en-US" sz="2800" dirty="0"/>
          </a:p>
        </p:txBody>
      </p:sp>
      <p:pic>
        <p:nvPicPr>
          <p:cNvPr id="4" name="Picture 3"/>
          <p:cNvPicPr>
            <a:picLocks noChangeAspect="1"/>
          </p:cNvPicPr>
          <p:nvPr/>
        </p:nvPicPr>
        <p:blipFill>
          <a:blip r:embed="rId2"/>
          <a:stretch>
            <a:fillRect/>
          </a:stretch>
        </p:blipFill>
        <p:spPr>
          <a:xfrm>
            <a:off x="527492" y="1791691"/>
            <a:ext cx="8014157" cy="4961939"/>
          </a:xfrm>
          <a:prstGeom prst="rect">
            <a:avLst/>
          </a:prstGeom>
          <a:ln>
            <a:noFill/>
          </a:ln>
          <a:effectLst>
            <a:softEdge rad="112500"/>
          </a:effectLst>
        </p:spPr>
      </p:pic>
    </p:spTree>
    <p:extLst>
      <p:ext uri="{BB962C8B-B14F-4D97-AF65-F5344CB8AC3E}">
        <p14:creationId xmlns:p14="http://schemas.microsoft.com/office/powerpoint/2010/main" val="204163645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65153"/>
            <a:ext cx="8229600" cy="4525963"/>
          </a:xfrm>
        </p:spPr>
        <p:txBody>
          <a:bodyPr>
            <a:normAutofit/>
          </a:bodyPr>
          <a:lstStyle/>
          <a:p>
            <a:pPr lvl="0"/>
            <a:r>
              <a:rPr lang="en-US" dirty="0" smtClean="0"/>
              <a:t>Two </a:t>
            </a:r>
            <a:r>
              <a:rPr lang="en-US" dirty="0"/>
              <a:t>night deluxe accommodations at a first class hotel, each room equipped with private                                                                                                                                                                    bath, climate control and color TV</a:t>
            </a:r>
            <a:r>
              <a:rPr lang="en-US" dirty="0" smtClean="0"/>
              <a:t>.</a:t>
            </a:r>
            <a:endParaRPr lang="en-US" dirty="0"/>
          </a:p>
        </p:txBody>
      </p:sp>
      <p:pic>
        <p:nvPicPr>
          <p:cNvPr id="4" name="Picture 3"/>
          <p:cNvPicPr>
            <a:picLocks noChangeAspect="1"/>
          </p:cNvPicPr>
          <p:nvPr/>
        </p:nvPicPr>
        <p:blipFill>
          <a:blip r:embed="rId2"/>
          <a:stretch>
            <a:fillRect/>
          </a:stretch>
        </p:blipFill>
        <p:spPr>
          <a:xfrm>
            <a:off x="1371600" y="1943173"/>
            <a:ext cx="6400800" cy="4572000"/>
          </a:xfrm>
          <a:prstGeom prst="rect">
            <a:avLst/>
          </a:prstGeom>
          <a:ln>
            <a:noFill/>
          </a:ln>
          <a:effectLst>
            <a:softEdge rad="112500"/>
          </a:effectLst>
        </p:spPr>
      </p:pic>
    </p:spTree>
    <p:extLst>
      <p:ext uri="{BB962C8B-B14F-4D97-AF65-F5344CB8AC3E}">
        <p14:creationId xmlns:p14="http://schemas.microsoft.com/office/powerpoint/2010/main" val="553784738"/>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3476"/>
            <a:ext cx="8229600" cy="1009054"/>
          </a:xfrm>
        </p:spPr>
        <p:txBody>
          <a:bodyPr>
            <a:normAutofit/>
          </a:bodyPr>
          <a:lstStyle/>
          <a:p>
            <a:pPr lvl="0"/>
            <a:r>
              <a:rPr lang="en-US" dirty="0" smtClean="0"/>
              <a:t>Full </a:t>
            </a:r>
            <a:r>
              <a:rPr lang="en-US" dirty="0"/>
              <a:t>use of all hotel facilities including indoor pool.</a:t>
            </a:r>
          </a:p>
          <a:p>
            <a:endParaRPr lang="en-US" dirty="0"/>
          </a:p>
        </p:txBody>
      </p:sp>
      <p:pic>
        <p:nvPicPr>
          <p:cNvPr id="5" name="Picture 4"/>
          <p:cNvPicPr>
            <a:picLocks noChangeAspect="1"/>
          </p:cNvPicPr>
          <p:nvPr/>
        </p:nvPicPr>
        <p:blipFill>
          <a:blip r:embed="rId2"/>
          <a:stretch>
            <a:fillRect/>
          </a:stretch>
        </p:blipFill>
        <p:spPr>
          <a:xfrm>
            <a:off x="1205836" y="1652530"/>
            <a:ext cx="6657352" cy="4688276"/>
          </a:xfrm>
          <a:prstGeom prst="rect">
            <a:avLst/>
          </a:prstGeom>
          <a:ln>
            <a:noFill/>
          </a:ln>
          <a:effectLst>
            <a:softEdge rad="112500"/>
          </a:effectLst>
        </p:spPr>
      </p:pic>
    </p:spTree>
    <p:extLst>
      <p:ext uri="{BB962C8B-B14F-4D97-AF65-F5344CB8AC3E}">
        <p14:creationId xmlns:p14="http://schemas.microsoft.com/office/powerpoint/2010/main" val="3090397626"/>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1040"/>
            <a:ext cx="8229600" cy="4525963"/>
          </a:xfrm>
        </p:spPr>
        <p:txBody>
          <a:bodyPr>
            <a:normAutofit/>
          </a:bodyPr>
          <a:lstStyle/>
          <a:p>
            <a:pPr lvl="0"/>
            <a:r>
              <a:rPr lang="en-US" dirty="0" smtClean="0"/>
              <a:t>Four </a:t>
            </a:r>
            <a:r>
              <a:rPr lang="en-US" dirty="0"/>
              <a:t>delicious meals - two breakfasts &amp; two dinners</a:t>
            </a:r>
            <a:r>
              <a:rPr lang="en-US" dirty="0" smtClean="0"/>
              <a:t>.</a:t>
            </a:r>
            <a:endParaRPr lang="en-US" dirty="0"/>
          </a:p>
        </p:txBody>
      </p:sp>
      <p:sp>
        <p:nvSpPr>
          <p:cNvPr id="2" name="Title 1"/>
          <p:cNvSpPr>
            <a:spLocks noGrp="1"/>
          </p:cNvSpPr>
          <p:nvPr>
            <p:ph type="title"/>
          </p:nvPr>
        </p:nvSpPr>
        <p:spPr/>
        <p:txBody>
          <a:bodyPr>
            <a:normAutofit/>
          </a:bodyPr>
          <a:lstStyle/>
          <a:p>
            <a:r>
              <a:rPr lang="en-US" dirty="0" smtClean="0"/>
              <a:t>PHILADELPHIA</a:t>
            </a:r>
            <a:endParaRPr lang="en-US" dirty="0"/>
          </a:p>
        </p:txBody>
      </p:sp>
      <p:pic>
        <p:nvPicPr>
          <p:cNvPr id="4" name="Picture 3"/>
          <p:cNvPicPr>
            <a:picLocks noChangeAspect="1"/>
          </p:cNvPicPr>
          <p:nvPr/>
        </p:nvPicPr>
        <p:blipFill>
          <a:blip r:embed="rId2"/>
          <a:stretch>
            <a:fillRect/>
          </a:stretch>
        </p:blipFill>
        <p:spPr>
          <a:xfrm>
            <a:off x="5228562" y="3148505"/>
            <a:ext cx="3458237" cy="3050552"/>
          </a:xfrm>
          <a:prstGeom prst="rect">
            <a:avLst/>
          </a:prstGeom>
        </p:spPr>
      </p:pic>
      <p:pic>
        <p:nvPicPr>
          <p:cNvPr id="5" name="Picture 4"/>
          <p:cNvPicPr>
            <a:picLocks noChangeAspect="1"/>
          </p:cNvPicPr>
          <p:nvPr/>
        </p:nvPicPr>
        <p:blipFill>
          <a:blip r:embed="rId3"/>
          <a:stretch>
            <a:fillRect/>
          </a:stretch>
        </p:blipFill>
        <p:spPr>
          <a:xfrm>
            <a:off x="230998" y="2957158"/>
            <a:ext cx="4780646" cy="3184646"/>
          </a:xfrm>
          <a:prstGeom prst="rect">
            <a:avLst/>
          </a:prstGeom>
        </p:spPr>
      </p:pic>
    </p:spTree>
    <p:extLst>
      <p:ext uri="{BB962C8B-B14F-4D97-AF65-F5344CB8AC3E}">
        <p14:creationId xmlns:p14="http://schemas.microsoft.com/office/powerpoint/2010/main" val="4287532985"/>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30361"/>
            <a:ext cx="8229600" cy="4525963"/>
          </a:xfrm>
        </p:spPr>
        <p:txBody>
          <a:bodyPr>
            <a:normAutofit/>
          </a:bodyPr>
          <a:lstStyle/>
          <a:p>
            <a:pPr lvl="0"/>
            <a:r>
              <a:rPr lang="en-US" dirty="0" smtClean="0"/>
              <a:t>Guided </a:t>
            </a:r>
            <a:r>
              <a:rPr lang="en-US" dirty="0"/>
              <a:t>tour of Philadelphia to include U.S. Mint, Congress Hall, Liberty Bell Pavilion,                                                                                                                                                                         and Independence Hall      </a:t>
            </a:r>
          </a:p>
        </p:txBody>
      </p:sp>
      <p:pic>
        <p:nvPicPr>
          <p:cNvPr id="5" name="Picture 4"/>
          <p:cNvPicPr>
            <a:picLocks noChangeAspect="1"/>
          </p:cNvPicPr>
          <p:nvPr/>
        </p:nvPicPr>
        <p:blipFill>
          <a:blip r:embed="rId2"/>
          <a:stretch>
            <a:fillRect/>
          </a:stretch>
        </p:blipFill>
        <p:spPr>
          <a:xfrm>
            <a:off x="1501219" y="2092556"/>
            <a:ext cx="3174480" cy="2377974"/>
          </a:xfrm>
          <a:prstGeom prst="rect">
            <a:avLst/>
          </a:prstGeom>
        </p:spPr>
      </p:pic>
      <p:pic>
        <p:nvPicPr>
          <p:cNvPr id="6" name="Picture 5"/>
          <p:cNvPicPr>
            <a:picLocks noChangeAspect="1"/>
          </p:cNvPicPr>
          <p:nvPr/>
        </p:nvPicPr>
        <p:blipFill>
          <a:blip r:embed="rId3"/>
          <a:stretch>
            <a:fillRect/>
          </a:stretch>
        </p:blipFill>
        <p:spPr>
          <a:xfrm>
            <a:off x="4675699" y="1582876"/>
            <a:ext cx="3576219" cy="2678913"/>
          </a:xfrm>
          <a:prstGeom prst="rect">
            <a:avLst/>
          </a:prstGeom>
        </p:spPr>
      </p:pic>
      <p:pic>
        <p:nvPicPr>
          <p:cNvPr id="7" name="Picture 6"/>
          <p:cNvPicPr>
            <a:picLocks noChangeAspect="1"/>
          </p:cNvPicPr>
          <p:nvPr/>
        </p:nvPicPr>
        <p:blipFill>
          <a:blip r:embed="rId4"/>
          <a:stretch>
            <a:fillRect/>
          </a:stretch>
        </p:blipFill>
        <p:spPr>
          <a:xfrm>
            <a:off x="1514841" y="4261789"/>
            <a:ext cx="3160858" cy="2373152"/>
          </a:xfrm>
          <a:prstGeom prst="rect">
            <a:avLst/>
          </a:prstGeom>
        </p:spPr>
      </p:pic>
      <p:pic>
        <p:nvPicPr>
          <p:cNvPr id="8" name="Picture 7"/>
          <p:cNvPicPr>
            <a:picLocks noChangeAspect="1"/>
          </p:cNvPicPr>
          <p:nvPr/>
        </p:nvPicPr>
        <p:blipFill>
          <a:blip r:embed="rId5"/>
          <a:stretch>
            <a:fillRect/>
          </a:stretch>
        </p:blipFill>
        <p:spPr>
          <a:xfrm>
            <a:off x="4675699" y="4261789"/>
            <a:ext cx="3164202" cy="2373152"/>
          </a:xfrm>
          <a:prstGeom prst="rect">
            <a:avLst/>
          </a:prstGeom>
        </p:spPr>
      </p:pic>
    </p:spTree>
    <p:extLst>
      <p:ext uri="{BB962C8B-B14F-4D97-AF65-F5344CB8AC3E}">
        <p14:creationId xmlns:p14="http://schemas.microsoft.com/office/powerpoint/2010/main" val="97438430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xmlns:p14="http://schemas.microsoft.com/office/powerpoint/2010/main" spd="slow">
        <p:fade/>
      </p:transition>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Waveform.thmx</Template>
  <TotalTime>42</TotalTime>
  <Words>306</Words>
  <Application>Microsoft Macintosh PowerPoint</Application>
  <PresentationFormat>On-screen Show (4:3)</PresentationFormat>
  <Paragraphs>28</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Waveform</vt:lpstr>
      <vt:lpstr>MS END OF THE YEAR TRIP</vt:lpstr>
      <vt:lpstr>GRADE 6 TRIP</vt:lpstr>
      <vt:lpstr>LOOPED TRIPS FOR GRADES 7 AND 8 MAY 18TH-20TH 3 DAYS -2 NIGHTS</vt:lpstr>
      <vt:lpstr>PowerPoint Presentation</vt:lpstr>
      <vt:lpstr>PowerPoint Presentation</vt:lpstr>
      <vt:lpstr>PowerPoint Presentation</vt:lpstr>
      <vt:lpstr>PowerPoint Presentation</vt:lpstr>
      <vt:lpstr>PHILADELPHIA</vt:lpstr>
      <vt:lpstr>PowerPoint Presentation</vt:lpstr>
      <vt:lpstr>PowerPoint Presentation</vt:lpstr>
      <vt:lpstr>PowerPoint Presentation</vt:lpstr>
      <vt:lpstr>PowerPoint Presentation</vt:lpstr>
      <vt:lpstr>PowerPoint Presentation</vt:lpstr>
      <vt:lpstr>GRADE 7 AND 8 PAYMENT SCHEME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 OF THE YEAR TRIP</dc:title>
  <dc:creator>Buenaventura Ramil</dc:creator>
  <cp:lastModifiedBy>Buenaventura Ramil</cp:lastModifiedBy>
  <cp:revision>5</cp:revision>
  <dcterms:created xsi:type="dcterms:W3CDTF">2015-09-09T23:44:42Z</dcterms:created>
  <dcterms:modified xsi:type="dcterms:W3CDTF">2015-09-16T22:38:18Z</dcterms:modified>
</cp:coreProperties>
</file>